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64" r:id="rId2"/>
    <p:sldId id="720" r:id="rId3"/>
    <p:sldId id="735" r:id="rId4"/>
    <p:sldId id="739" r:id="rId5"/>
    <p:sldId id="726" r:id="rId6"/>
    <p:sldId id="731" r:id="rId7"/>
    <p:sldId id="730" r:id="rId8"/>
    <p:sldId id="732" r:id="rId9"/>
    <p:sldId id="702" r:id="rId10"/>
    <p:sldId id="703" r:id="rId11"/>
    <p:sldId id="736" r:id="rId12"/>
    <p:sldId id="737" r:id="rId13"/>
    <p:sldId id="738" r:id="rId14"/>
    <p:sldId id="729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7" userDrawn="1">
          <p15:clr>
            <a:srgbClr val="A4A3A4"/>
          </p15:clr>
        </p15:guide>
        <p15:guide id="4" pos="2188" userDrawn="1">
          <p15:clr>
            <a:srgbClr val="A4A3A4"/>
          </p15:clr>
        </p15:guide>
        <p15:guide id="5" orient="horz" pos="2949" userDrawn="1">
          <p15:clr>
            <a:srgbClr val="A4A3A4"/>
          </p15:clr>
        </p15:guide>
        <p15:guide id="6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20A"/>
    <a:srgbClr val="FF6600"/>
    <a:srgbClr val="F69200"/>
    <a:srgbClr val="8E0000"/>
    <a:srgbClr val="C89400"/>
    <a:srgbClr val="FA9500"/>
    <a:srgbClr val="FFBF93"/>
    <a:srgbClr val="FFDD4F"/>
    <a:srgbClr val="EE8E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7" autoAdjust="0"/>
    <p:restoredTop sz="99467" autoAdjust="0"/>
  </p:normalViewPr>
  <p:slideViewPr>
    <p:cSldViewPr snapToGrid="0">
      <p:cViewPr varScale="1">
        <p:scale>
          <a:sx n="99" d="100"/>
          <a:sy n="99" d="100"/>
        </p:scale>
        <p:origin x="-20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66"/>
    </p:cViewPr>
  </p:sorterViewPr>
  <p:notesViewPr>
    <p:cSldViewPr snapToGrid="0">
      <p:cViewPr varScale="1">
        <p:scale>
          <a:sx n="75" d="100"/>
          <a:sy n="75" d="100"/>
        </p:scale>
        <p:origin x="-2190" y="-90"/>
      </p:cViewPr>
      <p:guideLst>
        <p:guide orient="horz" pos="2928"/>
        <p:guide orient="horz" pos="2907"/>
        <p:guide orient="horz" pos="2949"/>
        <p:guide pos="2209"/>
        <p:guide pos="2188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13A09-EEC0-4203-A528-64F292CBECE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F6DEAB-A67F-4916-941D-1E6FD00EB0CB}">
      <dgm:prSet phldrT="[Text]" custT="1"/>
      <dgm:spPr/>
      <dgm:t>
        <a:bodyPr/>
        <a:lstStyle/>
        <a:p>
          <a:pPr algn="ctr"/>
          <a:r>
            <a:rPr lang="en-US" sz="1900" dirty="0" smtClean="0"/>
            <a:t>Patient presents to regional CPEP</a:t>
          </a:r>
        </a:p>
        <a:p>
          <a:pPr algn="ctr"/>
          <a:r>
            <a:rPr lang="en-US" sz="1900" dirty="0" smtClean="0"/>
            <a:t>(walk in and/or transfer from EDs)</a:t>
          </a:r>
          <a:endParaRPr lang="en-US" sz="1900" dirty="0"/>
        </a:p>
      </dgm:t>
    </dgm:pt>
    <dgm:pt modelId="{9E6D7D40-344E-4254-872E-3C2520CCA821}" type="parTrans" cxnId="{7256A03F-657F-4F75-937A-C7AF12F63D44}">
      <dgm:prSet/>
      <dgm:spPr/>
      <dgm:t>
        <a:bodyPr/>
        <a:lstStyle/>
        <a:p>
          <a:endParaRPr lang="en-US"/>
        </a:p>
      </dgm:t>
    </dgm:pt>
    <dgm:pt modelId="{444ACAC8-72CA-44D9-AD9D-69A8AC6B8057}" type="sibTrans" cxnId="{7256A03F-657F-4F75-937A-C7AF12F63D44}">
      <dgm:prSet/>
      <dgm:spPr/>
      <dgm:t>
        <a:bodyPr/>
        <a:lstStyle/>
        <a:p>
          <a:endParaRPr lang="en-US"/>
        </a:p>
      </dgm:t>
    </dgm:pt>
    <dgm:pt modelId="{7F9D2897-C141-4B0C-896A-306083BF1901}">
      <dgm:prSet phldrT="[Text]" custT="1"/>
      <dgm:spPr/>
      <dgm:t>
        <a:bodyPr/>
        <a:lstStyle/>
        <a:p>
          <a:pPr algn="ctr"/>
          <a:r>
            <a:rPr lang="en-US" sz="1900" dirty="0" smtClean="0"/>
            <a:t>Either discharged home or to another health facility</a:t>
          </a:r>
          <a:endParaRPr lang="en-US" sz="1900" dirty="0"/>
        </a:p>
      </dgm:t>
    </dgm:pt>
    <dgm:pt modelId="{C756379C-0307-4F85-8FC9-27A8EC276BE3}" type="parTrans" cxnId="{87BC2F03-2557-4F6E-9EA6-B2573152EEB1}">
      <dgm:prSet/>
      <dgm:spPr/>
      <dgm:t>
        <a:bodyPr/>
        <a:lstStyle/>
        <a:p>
          <a:endParaRPr lang="en-US"/>
        </a:p>
      </dgm:t>
    </dgm:pt>
    <dgm:pt modelId="{C06986E1-A815-4FF3-8366-B7B44B5AFCEC}" type="sibTrans" cxnId="{87BC2F03-2557-4F6E-9EA6-B2573152EEB1}">
      <dgm:prSet/>
      <dgm:spPr/>
      <dgm:t>
        <a:bodyPr/>
        <a:lstStyle/>
        <a:p>
          <a:endParaRPr lang="en-US"/>
        </a:p>
      </dgm:t>
    </dgm:pt>
    <dgm:pt modelId="{3E688DD0-62A2-4F3F-B869-B6881B306139}">
      <dgm:prSet custT="1"/>
      <dgm:spPr/>
      <dgm:t>
        <a:bodyPr/>
        <a:lstStyle/>
        <a:p>
          <a:pPr algn="ctr"/>
          <a:r>
            <a:rPr lang="en-US" sz="1900" dirty="0" smtClean="0"/>
            <a:t>Receive complete psychiatric evaluation</a:t>
          </a:r>
          <a:endParaRPr lang="en-US" sz="1900" dirty="0"/>
        </a:p>
      </dgm:t>
    </dgm:pt>
    <dgm:pt modelId="{345BE24E-7705-4F88-8B39-82F1347C269A}" type="parTrans" cxnId="{E2D4D908-21BF-4E0A-B0C3-E7ABC25CB44C}">
      <dgm:prSet/>
      <dgm:spPr/>
      <dgm:t>
        <a:bodyPr/>
        <a:lstStyle/>
        <a:p>
          <a:endParaRPr lang="en-US"/>
        </a:p>
      </dgm:t>
    </dgm:pt>
    <dgm:pt modelId="{1574DE5D-0E71-4739-AB18-ED53BE4DE1AB}" type="sibTrans" cxnId="{E2D4D908-21BF-4E0A-B0C3-E7ABC25CB44C}">
      <dgm:prSet/>
      <dgm:spPr/>
      <dgm:t>
        <a:bodyPr/>
        <a:lstStyle/>
        <a:p>
          <a:endParaRPr lang="en-US"/>
        </a:p>
      </dgm:t>
    </dgm:pt>
    <dgm:pt modelId="{3D419B35-88C6-466D-8F26-A29CFA1406F0}">
      <dgm:prSet custT="1"/>
      <dgm:spPr/>
      <dgm:t>
        <a:bodyPr/>
        <a:lstStyle/>
        <a:p>
          <a:pPr algn="ctr"/>
          <a:r>
            <a:rPr lang="en-US" sz="1800" dirty="0" smtClean="0"/>
            <a:t>If necessary, held in certified emergency observation beds for 72 hours for additional evaluation</a:t>
          </a:r>
          <a:endParaRPr lang="en-US" sz="1800" dirty="0"/>
        </a:p>
      </dgm:t>
    </dgm:pt>
    <dgm:pt modelId="{249806C2-7F0F-4BAF-9F17-8687421C7030}" type="parTrans" cxnId="{B54E357D-2792-4005-A77C-9080DB3419AF}">
      <dgm:prSet/>
      <dgm:spPr/>
      <dgm:t>
        <a:bodyPr/>
        <a:lstStyle/>
        <a:p>
          <a:endParaRPr lang="en-US"/>
        </a:p>
      </dgm:t>
    </dgm:pt>
    <dgm:pt modelId="{0C4EEAD3-0E18-4A59-9058-5950B1007105}" type="sibTrans" cxnId="{B54E357D-2792-4005-A77C-9080DB3419AF}">
      <dgm:prSet/>
      <dgm:spPr/>
      <dgm:t>
        <a:bodyPr/>
        <a:lstStyle/>
        <a:p>
          <a:endParaRPr lang="en-US"/>
        </a:p>
      </dgm:t>
    </dgm:pt>
    <dgm:pt modelId="{D22029F6-5B27-46B4-AB0B-9FD5ABCFE0F1}">
      <dgm:prSet/>
      <dgm:spPr/>
      <dgm:t>
        <a:bodyPr/>
        <a:lstStyle/>
        <a:p>
          <a:pPr algn="ctr"/>
          <a:r>
            <a:rPr lang="en-US" dirty="0" smtClean="0"/>
            <a:t>Mobile crisis units follow up with patient after discharged</a:t>
          </a:r>
          <a:endParaRPr lang="en-US" dirty="0"/>
        </a:p>
      </dgm:t>
    </dgm:pt>
    <dgm:pt modelId="{F0617473-DA81-429D-A4D9-2FFACF3B0697}" type="parTrans" cxnId="{21F48724-1813-4B4C-A273-DFDC46458EF7}">
      <dgm:prSet/>
      <dgm:spPr/>
      <dgm:t>
        <a:bodyPr/>
        <a:lstStyle/>
        <a:p>
          <a:endParaRPr lang="en-US"/>
        </a:p>
      </dgm:t>
    </dgm:pt>
    <dgm:pt modelId="{5B7A0971-5E01-4F2C-85A1-C8DB52366F8C}" type="sibTrans" cxnId="{21F48724-1813-4B4C-A273-DFDC46458EF7}">
      <dgm:prSet/>
      <dgm:spPr/>
      <dgm:t>
        <a:bodyPr/>
        <a:lstStyle/>
        <a:p>
          <a:endParaRPr lang="en-US"/>
        </a:p>
      </dgm:t>
    </dgm:pt>
    <dgm:pt modelId="{11D0F9D9-EE2F-4203-AB27-723D67C74D47}" type="pres">
      <dgm:prSet presAssocID="{91A13A09-EEC0-4203-A528-64F292CBEC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4677E-E1C4-499E-AC43-E60D9B4A45A5}" type="pres">
      <dgm:prSet presAssocID="{91A13A09-EEC0-4203-A528-64F292CBECEB}" presName="dummyMaxCanvas" presStyleCnt="0">
        <dgm:presLayoutVars/>
      </dgm:prSet>
      <dgm:spPr/>
    </dgm:pt>
    <dgm:pt modelId="{AEB561CA-DBDE-4AF2-BF07-AE5BBA2DD326}" type="pres">
      <dgm:prSet presAssocID="{91A13A09-EEC0-4203-A528-64F292CBECE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AAA38-7306-4E34-BEF4-2512B0E0ADCB}" type="pres">
      <dgm:prSet presAssocID="{91A13A09-EEC0-4203-A528-64F292CBECE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55D83-DE66-4EB6-83DC-31198F553463}" type="pres">
      <dgm:prSet presAssocID="{91A13A09-EEC0-4203-A528-64F292CBECE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66F06-A2CD-4BC8-BB76-E79486F41F29}" type="pres">
      <dgm:prSet presAssocID="{91A13A09-EEC0-4203-A528-64F292CBECE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E0CA9-633E-43AB-B803-DCB1B3F243AC}" type="pres">
      <dgm:prSet presAssocID="{91A13A09-EEC0-4203-A528-64F292CBECE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D71E-6953-43D3-8965-78D6C0CAF3E1}" type="pres">
      <dgm:prSet presAssocID="{91A13A09-EEC0-4203-A528-64F292CBECE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7E1D1-61AC-40C3-9B87-F73E9BBCA7CD}" type="pres">
      <dgm:prSet presAssocID="{91A13A09-EEC0-4203-A528-64F292CBECE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0422C-1BD9-41C4-90AD-D442C7AA42B3}" type="pres">
      <dgm:prSet presAssocID="{91A13A09-EEC0-4203-A528-64F292CBECE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E917A-6582-4F01-B3F2-05B85D0E1BC2}" type="pres">
      <dgm:prSet presAssocID="{91A13A09-EEC0-4203-A528-64F292CBECE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C16C5-4FE0-4A4E-B146-FB4990B39FA2}" type="pres">
      <dgm:prSet presAssocID="{91A13A09-EEC0-4203-A528-64F292CBECE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E36DF-4422-4530-98EA-696F50F25649}" type="pres">
      <dgm:prSet presAssocID="{91A13A09-EEC0-4203-A528-64F292CBECE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F287A-2CAE-4D5D-BCC9-3C1C7F75046B}" type="pres">
      <dgm:prSet presAssocID="{91A13A09-EEC0-4203-A528-64F292CBECE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77E5F-30C9-4D16-A201-D59CEF3F5E23}" type="pres">
      <dgm:prSet presAssocID="{91A13A09-EEC0-4203-A528-64F292CBECE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971D9-FD07-4C11-8A9F-91DCD8614D52}" type="pres">
      <dgm:prSet presAssocID="{91A13A09-EEC0-4203-A528-64F292CBECE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228928-9899-4271-917D-17CD9ED3B225}" type="presOf" srcId="{4CF6DEAB-A67F-4916-941D-1E6FD00EB0CB}" destId="{FAAC16C5-4FE0-4A4E-B146-FB4990B39FA2}" srcOrd="1" destOrd="0" presId="urn:microsoft.com/office/officeart/2005/8/layout/vProcess5"/>
    <dgm:cxn modelId="{D529414F-F40D-4C82-8AA1-C25912E250A8}" type="presOf" srcId="{4CF6DEAB-A67F-4916-941D-1E6FD00EB0CB}" destId="{AEB561CA-DBDE-4AF2-BF07-AE5BBA2DD326}" srcOrd="0" destOrd="0" presId="urn:microsoft.com/office/officeart/2005/8/layout/vProcess5"/>
    <dgm:cxn modelId="{89CB6F4D-C6AE-4BE5-AC90-C09A0C2DB31C}" type="presOf" srcId="{7F9D2897-C141-4B0C-896A-306083BF1901}" destId="{8FB77E5F-30C9-4D16-A201-D59CEF3F5E23}" srcOrd="1" destOrd="0" presId="urn:microsoft.com/office/officeart/2005/8/layout/vProcess5"/>
    <dgm:cxn modelId="{0EAC523E-FCCC-449A-8DC0-E56D0A6C8697}" type="presOf" srcId="{444ACAC8-72CA-44D9-AD9D-69A8AC6B8057}" destId="{515CD71E-6953-43D3-8965-78D6C0CAF3E1}" srcOrd="0" destOrd="0" presId="urn:microsoft.com/office/officeart/2005/8/layout/vProcess5"/>
    <dgm:cxn modelId="{B54E357D-2792-4005-A77C-9080DB3419AF}" srcId="{91A13A09-EEC0-4203-A528-64F292CBECEB}" destId="{3D419B35-88C6-466D-8F26-A29CFA1406F0}" srcOrd="2" destOrd="0" parTransId="{249806C2-7F0F-4BAF-9F17-8687421C7030}" sibTransId="{0C4EEAD3-0E18-4A59-9058-5950B1007105}"/>
    <dgm:cxn modelId="{21F48724-1813-4B4C-A273-DFDC46458EF7}" srcId="{91A13A09-EEC0-4203-A528-64F292CBECEB}" destId="{D22029F6-5B27-46B4-AB0B-9FD5ABCFE0F1}" srcOrd="4" destOrd="0" parTransId="{F0617473-DA81-429D-A4D9-2FFACF3B0697}" sibTransId="{5B7A0971-5E01-4F2C-85A1-C8DB52366F8C}"/>
    <dgm:cxn modelId="{1C8EB2EA-C820-404E-965E-3C7013C44E22}" type="presOf" srcId="{C06986E1-A815-4FF3-8366-B7B44B5AFCEC}" destId="{4B0E917A-6582-4F01-B3F2-05B85D0E1BC2}" srcOrd="0" destOrd="0" presId="urn:microsoft.com/office/officeart/2005/8/layout/vProcess5"/>
    <dgm:cxn modelId="{87BC2F03-2557-4F6E-9EA6-B2573152EEB1}" srcId="{91A13A09-EEC0-4203-A528-64F292CBECEB}" destId="{7F9D2897-C141-4B0C-896A-306083BF1901}" srcOrd="3" destOrd="0" parTransId="{C756379C-0307-4F85-8FC9-27A8EC276BE3}" sibTransId="{C06986E1-A815-4FF3-8366-B7B44B5AFCEC}"/>
    <dgm:cxn modelId="{F46E5466-8551-492C-950E-6691E7C393FC}" type="presOf" srcId="{D22029F6-5B27-46B4-AB0B-9FD5ABCFE0F1}" destId="{2A0971D9-FD07-4C11-8A9F-91DCD8614D52}" srcOrd="1" destOrd="0" presId="urn:microsoft.com/office/officeart/2005/8/layout/vProcess5"/>
    <dgm:cxn modelId="{9A08568B-0111-4ED1-A0EE-D4BD3FD6B45F}" type="presOf" srcId="{D22029F6-5B27-46B4-AB0B-9FD5ABCFE0F1}" destId="{579E0CA9-633E-43AB-B803-DCB1B3F243AC}" srcOrd="0" destOrd="0" presId="urn:microsoft.com/office/officeart/2005/8/layout/vProcess5"/>
    <dgm:cxn modelId="{D7141E27-C6CF-4A11-9D4C-3578F83E8C9D}" type="presOf" srcId="{1574DE5D-0E71-4739-AB18-ED53BE4DE1AB}" destId="{E387E1D1-61AC-40C3-9B87-F73E9BBCA7CD}" srcOrd="0" destOrd="0" presId="urn:microsoft.com/office/officeart/2005/8/layout/vProcess5"/>
    <dgm:cxn modelId="{950C4DF4-7BBD-4766-BB16-126C25A13180}" type="presOf" srcId="{3D419B35-88C6-466D-8F26-A29CFA1406F0}" destId="{46CF287A-2CAE-4D5D-BCC9-3C1C7F75046B}" srcOrd="1" destOrd="0" presId="urn:microsoft.com/office/officeart/2005/8/layout/vProcess5"/>
    <dgm:cxn modelId="{8F1F8B49-801D-48E1-AE8A-FEAD1E2EF48B}" type="presOf" srcId="{0C4EEAD3-0E18-4A59-9058-5950B1007105}" destId="{7090422C-1BD9-41C4-90AD-D442C7AA42B3}" srcOrd="0" destOrd="0" presId="urn:microsoft.com/office/officeart/2005/8/layout/vProcess5"/>
    <dgm:cxn modelId="{0E582D03-C952-44D2-8ED1-B8AA43CBEFF8}" type="presOf" srcId="{3E688DD0-62A2-4F3F-B869-B6881B306139}" destId="{631E36DF-4422-4530-98EA-696F50F25649}" srcOrd="1" destOrd="0" presId="urn:microsoft.com/office/officeart/2005/8/layout/vProcess5"/>
    <dgm:cxn modelId="{70826A8D-95D1-4010-84E8-9F822D702C85}" type="presOf" srcId="{7F9D2897-C141-4B0C-896A-306083BF1901}" destId="{D1C66F06-A2CD-4BC8-BB76-E79486F41F29}" srcOrd="0" destOrd="0" presId="urn:microsoft.com/office/officeart/2005/8/layout/vProcess5"/>
    <dgm:cxn modelId="{289FFE32-9FD2-41BC-9564-859530AD3332}" type="presOf" srcId="{3D419B35-88C6-466D-8F26-A29CFA1406F0}" destId="{3B855D83-DE66-4EB6-83DC-31198F553463}" srcOrd="0" destOrd="0" presId="urn:microsoft.com/office/officeart/2005/8/layout/vProcess5"/>
    <dgm:cxn modelId="{E2D4D908-21BF-4E0A-B0C3-E7ABC25CB44C}" srcId="{91A13A09-EEC0-4203-A528-64F292CBECEB}" destId="{3E688DD0-62A2-4F3F-B869-B6881B306139}" srcOrd="1" destOrd="0" parTransId="{345BE24E-7705-4F88-8B39-82F1347C269A}" sibTransId="{1574DE5D-0E71-4739-AB18-ED53BE4DE1AB}"/>
    <dgm:cxn modelId="{7256A03F-657F-4F75-937A-C7AF12F63D44}" srcId="{91A13A09-EEC0-4203-A528-64F292CBECEB}" destId="{4CF6DEAB-A67F-4916-941D-1E6FD00EB0CB}" srcOrd="0" destOrd="0" parTransId="{9E6D7D40-344E-4254-872E-3C2520CCA821}" sibTransId="{444ACAC8-72CA-44D9-AD9D-69A8AC6B8057}"/>
    <dgm:cxn modelId="{D642A80F-2C75-43A3-9C40-D6D0E8491E9B}" type="presOf" srcId="{3E688DD0-62A2-4F3F-B869-B6881B306139}" destId="{706AAA38-7306-4E34-BEF4-2512B0E0ADCB}" srcOrd="0" destOrd="0" presId="urn:microsoft.com/office/officeart/2005/8/layout/vProcess5"/>
    <dgm:cxn modelId="{A0626D45-D413-4B10-8658-78C5037085B0}" type="presOf" srcId="{91A13A09-EEC0-4203-A528-64F292CBECEB}" destId="{11D0F9D9-EE2F-4203-AB27-723D67C74D47}" srcOrd="0" destOrd="0" presId="urn:microsoft.com/office/officeart/2005/8/layout/vProcess5"/>
    <dgm:cxn modelId="{FF06AE0F-C4AE-45B9-95A7-AA9C19D05D84}" type="presParOf" srcId="{11D0F9D9-EE2F-4203-AB27-723D67C74D47}" destId="{26E4677E-E1C4-499E-AC43-E60D9B4A45A5}" srcOrd="0" destOrd="0" presId="urn:microsoft.com/office/officeart/2005/8/layout/vProcess5"/>
    <dgm:cxn modelId="{1F83BA3E-29B2-4AB8-AEBC-A78CE28B90B8}" type="presParOf" srcId="{11D0F9D9-EE2F-4203-AB27-723D67C74D47}" destId="{AEB561CA-DBDE-4AF2-BF07-AE5BBA2DD326}" srcOrd="1" destOrd="0" presId="urn:microsoft.com/office/officeart/2005/8/layout/vProcess5"/>
    <dgm:cxn modelId="{06AE72A4-1C1C-4DAB-8322-8AEA62D87278}" type="presParOf" srcId="{11D0F9D9-EE2F-4203-AB27-723D67C74D47}" destId="{706AAA38-7306-4E34-BEF4-2512B0E0ADCB}" srcOrd="2" destOrd="0" presId="urn:microsoft.com/office/officeart/2005/8/layout/vProcess5"/>
    <dgm:cxn modelId="{73106B0E-E0D8-4D95-94BA-A5DC58F75424}" type="presParOf" srcId="{11D0F9D9-EE2F-4203-AB27-723D67C74D47}" destId="{3B855D83-DE66-4EB6-83DC-31198F553463}" srcOrd="3" destOrd="0" presId="urn:microsoft.com/office/officeart/2005/8/layout/vProcess5"/>
    <dgm:cxn modelId="{8DD1A426-92A1-40F7-964F-529EC7DDA15C}" type="presParOf" srcId="{11D0F9D9-EE2F-4203-AB27-723D67C74D47}" destId="{D1C66F06-A2CD-4BC8-BB76-E79486F41F29}" srcOrd="4" destOrd="0" presId="urn:microsoft.com/office/officeart/2005/8/layout/vProcess5"/>
    <dgm:cxn modelId="{429023E4-858D-40D2-9841-B47355D8B1BE}" type="presParOf" srcId="{11D0F9D9-EE2F-4203-AB27-723D67C74D47}" destId="{579E0CA9-633E-43AB-B803-DCB1B3F243AC}" srcOrd="5" destOrd="0" presId="urn:microsoft.com/office/officeart/2005/8/layout/vProcess5"/>
    <dgm:cxn modelId="{40A2D5E3-0C28-4766-B000-0ED3C857CBD4}" type="presParOf" srcId="{11D0F9D9-EE2F-4203-AB27-723D67C74D47}" destId="{515CD71E-6953-43D3-8965-78D6C0CAF3E1}" srcOrd="6" destOrd="0" presId="urn:microsoft.com/office/officeart/2005/8/layout/vProcess5"/>
    <dgm:cxn modelId="{64CD97EE-C5B6-43B8-889D-31017A0C2043}" type="presParOf" srcId="{11D0F9D9-EE2F-4203-AB27-723D67C74D47}" destId="{E387E1D1-61AC-40C3-9B87-F73E9BBCA7CD}" srcOrd="7" destOrd="0" presId="urn:microsoft.com/office/officeart/2005/8/layout/vProcess5"/>
    <dgm:cxn modelId="{FC09837C-A7C6-4B86-A24A-2C1D34FAEE9F}" type="presParOf" srcId="{11D0F9D9-EE2F-4203-AB27-723D67C74D47}" destId="{7090422C-1BD9-41C4-90AD-D442C7AA42B3}" srcOrd="8" destOrd="0" presId="urn:microsoft.com/office/officeart/2005/8/layout/vProcess5"/>
    <dgm:cxn modelId="{F6DC48E5-7E20-4B62-8101-79F9EB9A9E2A}" type="presParOf" srcId="{11D0F9D9-EE2F-4203-AB27-723D67C74D47}" destId="{4B0E917A-6582-4F01-B3F2-05B85D0E1BC2}" srcOrd="9" destOrd="0" presId="urn:microsoft.com/office/officeart/2005/8/layout/vProcess5"/>
    <dgm:cxn modelId="{5967ABE8-B19D-45F7-8E01-CB19B8F86182}" type="presParOf" srcId="{11D0F9D9-EE2F-4203-AB27-723D67C74D47}" destId="{FAAC16C5-4FE0-4A4E-B146-FB4990B39FA2}" srcOrd="10" destOrd="0" presId="urn:microsoft.com/office/officeart/2005/8/layout/vProcess5"/>
    <dgm:cxn modelId="{33C828AB-5968-40E6-9CFD-E47C1473CE86}" type="presParOf" srcId="{11D0F9D9-EE2F-4203-AB27-723D67C74D47}" destId="{631E36DF-4422-4530-98EA-696F50F25649}" srcOrd="11" destOrd="0" presId="urn:microsoft.com/office/officeart/2005/8/layout/vProcess5"/>
    <dgm:cxn modelId="{60ADF923-6898-48CD-82F5-F9D2E2543004}" type="presParOf" srcId="{11D0F9D9-EE2F-4203-AB27-723D67C74D47}" destId="{46CF287A-2CAE-4D5D-BCC9-3C1C7F75046B}" srcOrd="12" destOrd="0" presId="urn:microsoft.com/office/officeart/2005/8/layout/vProcess5"/>
    <dgm:cxn modelId="{5E2B6A77-4941-413D-BDF9-EB5AA26CB3A8}" type="presParOf" srcId="{11D0F9D9-EE2F-4203-AB27-723D67C74D47}" destId="{8FB77E5F-30C9-4D16-A201-D59CEF3F5E23}" srcOrd="13" destOrd="0" presId="urn:microsoft.com/office/officeart/2005/8/layout/vProcess5"/>
    <dgm:cxn modelId="{578A6506-46F5-468A-8B61-BB65576F7677}" type="presParOf" srcId="{11D0F9D9-EE2F-4203-AB27-723D67C74D47}" destId="{2A0971D9-FD07-4C11-8A9F-91DCD8614D5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61CA-DBDE-4AF2-BF07-AE5BBA2DD326}">
      <dsp:nvSpPr>
        <dsp:cNvPr id="0" name=""/>
        <dsp:cNvSpPr/>
      </dsp:nvSpPr>
      <dsp:spPr>
        <a:xfrm>
          <a:off x="0" y="0"/>
          <a:ext cx="5385655" cy="731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Patient presents to regional CPEP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(walk in and/or transfer from EDs)</a:t>
          </a:r>
          <a:endParaRPr lang="en-US" sz="1900" kern="1200" dirty="0"/>
        </a:p>
      </dsp:txBody>
      <dsp:txXfrm>
        <a:off x="21425" y="21425"/>
        <a:ext cx="4510701" cy="688670"/>
      </dsp:txXfrm>
    </dsp:sp>
    <dsp:sp modelId="{706AAA38-7306-4E34-BEF4-2512B0E0ADCB}">
      <dsp:nvSpPr>
        <dsp:cNvPr id="0" name=""/>
        <dsp:cNvSpPr/>
      </dsp:nvSpPr>
      <dsp:spPr>
        <a:xfrm>
          <a:off x="402175" y="833120"/>
          <a:ext cx="5385655" cy="731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Receive complete psychiatric evaluation</a:t>
          </a:r>
          <a:endParaRPr lang="en-US" sz="1900" kern="1200" dirty="0"/>
        </a:p>
      </dsp:txBody>
      <dsp:txXfrm>
        <a:off x="423600" y="854545"/>
        <a:ext cx="4465142" cy="688669"/>
      </dsp:txXfrm>
    </dsp:sp>
    <dsp:sp modelId="{3B855D83-DE66-4EB6-83DC-31198F553463}">
      <dsp:nvSpPr>
        <dsp:cNvPr id="0" name=""/>
        <dsp:cNvSpPr/>
      </dsp:nvSpPr>
      <dsp:spPr>
        <a:xfrm>
          <a:off x="804351" y="1666240"/>
          <a:ext cx="5385655" cy="73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necessary, held in certified emergency observation beds for 72 hours for additional evaluation</a:t>
          </a:r>
          <a:endParaRPr lang="en-US" sz="1800" kern="1200" dirty="0"/>
        </a:p>
      </dsp:txBody>
      <dsp:txXfrm>
        <a:off x="825776" y="1687665"/>
        <a:ext cx="4465142" cy="688669"/>
      </dsp:txXfrm>
    </dsp:sp>
    <dsp:sp modelId="{D1C66F06-A2CD-4BC8-BB76-E79486F41F29}">
      <dsp:nvSpPr>
        <dsp:cNvPr id="0" name=""/>
        <dsp:cNvSpPr/>
      </dsp:nvSpPr>
      <dsp:spPr>
        <a:xfrm>
          <a:off x="1206526" y="2499360"/>
          <a:ext cx="5385655" cy="73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Either discharged home or to another health facility</a:t>
          </a:r>
          <a:endParaRPr lang="en-US" sz="1900" kern="1200" dirty="0"/>
        </a:p>
      </dsp:txBody>
      <dsp:txXfrm>
        <a:off x="1227951" y="2520785"/>
        <a:ext cx="4465142" cy="688669"/>
      </dsp:txXfrm>
    </dsp:sp>
    <dsp:sp modelId="{579E0CA9-633E-43AB-B803-DCB1B3F243AC}">
      <dsp:nvSpPr>
        <dsp:cNvPr id="0" name=""/>
        <dsp:cNvSpPr/>
      </dsp:nvSpPr>
      <dsp:spPr>
        <a:xfrm>
          <a:off x="1608702" y="3332480"/>
          <a:ext cx="5385655" cy="731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Mobile crisis units follow up with patient after discharged</a:t>
          </a:r>
          <a:endParaRPr lang="en-US" sz="1900" kern="1200" dirty="0"/>
        </a:p>
      </dsp:txBody>
      <dsp:txXfrm>
        <a:off x="1630127" y="3353905"/>
        <a:ext cx="4465142" cy="688669"/>
      </dsp:txXfrm>
    </dsp:sp>
    <dsp:sp modelId="{515CD71E-6953-43D3-8965-78D6C0CAF3E1}">
      <dsp:nvSpPr>
        <dsp:cNvPr id="0" name=""/>
        <dsp:cNvSpPr/>
      </dsp:nvSpPr>
      <dsp:spPr>
        <a:xfrm>
          <a:off x="4910167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017152" y="534416"/>
        <a:ext cx="261518" cy="357805"/>
      </dsp:txXfrm>
    </dsp:sp>
    <dsp:sp modelId="{E387E1D1-61AC-40C3-9B87-F73E9BBCA7CD}">
      <dsp:nvSpPr>
        <dsp:cNvPr id="0" name=""/>
        <dsp:cNvSpPr/>
      </dsp:nvSpPr>
      <dsp:spPr>
        <a:xfrm>
          <a:off x="5312343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419328" y="1367536"/>
        <a:ext cx="261518" cy="357805"/>
      </dsp:txXfrm>
    </dsp:sp>
    <dsp:sp modelId="{7090422C-1BD9-41C4-90AD-D442C7AA42B3}">
      <dsp:nvSpPr>
        <dsp:cNvPr id="0" name=""/>
        <dsp:cNvSpPr/>
      </dsp:nvSpPr>
      <dsp:spPr>
        <a:xfrm>
          <a:off x="5714518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821503" y="2188464"/>
        <a:ext cx="261518" cy="357805"/>
      </dsp:txXfrm>
    </dsp:sp>
    <dsp:sp modelId="{4B0E917A-6582-4F01-B3F2-05B85D0E1BC2}">
      <dsp:nvSpPr>
        <dsp:cNvPr id="0" name=""/>
        <dsp:cNvSpPr/>
      </dsp:nvSpPr>
      <dsp:spPr>
        <a:xfrm>
          <a:off x="6116694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223679" y="3029712"/>
        <a:ext cx="261518" cy="35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367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6" y="0"/>
            <a:ext cx="3037366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37AEB493-AC7E-44FF-AEC5-0E0EDB9C0BAE}" type="datetime1">
              <a:rPr lang="en-US"/>
              <a:pPr>
                <a:defRPr/>
              </a:pPr>
              <a:t>3/22/2015</a:t>
            </a:fld>
            <a:endParaRPr lang="en-US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533"/>
            <a:ext cx="3037367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6" y="8829533"/>
            <a:ext cx="3037366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907FCDD7-088E-4A75-92DE-8411BD008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367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456" y="0"/>
            <a:ext cx="3037366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BD5314F8-D593-4E6E-A927-2FB55FC8F64E}" type="datetime1">
              <a:rPr lang="en-US"/>
              <a:pPr>
                <a:defRPr/>
              </a:pPr>
              <a:t>3/22/2015</a:t>
            </a:fld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69" y="4416345"/>
            <a:ext cx="5609267" cy="41829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533"/>
            <a:ext cx="3037367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456" y="8829533"/>
            <a:ext cx="3037366" cy="46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1" tIns="46564" rIns="93131" bIns="465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F09EBEBC-E7E7-4DE0-AD81-02891B4F1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64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21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500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92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34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4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196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51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6450" y="1578543"/>
            <a:ext cx="8234413" cy="4066356"/>
          </a:xfrm>
        </p:spPr>
        <p:txBody>
          <a:bodyPr/>
          <a:lstStyle>
            <a:lvl1pPr>
              <a:defRPr sz="2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23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B4B9-D141-47D1-B156-2E8B808E7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15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85782-77DE-4373-81CD-4B83F011B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8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85782-77DE-4373-81CD-4B83F011B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6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8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Gallagher_PPT2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1"/>
            <a:r>
              <a:rPr lang="en-US" altLang="en-US" smtClean="0"/>
              <a:t>Third level</a:t>
            </a:r>
          </a:p>
          <a:p>
            <a:pPr lvl="2"/>
            <a:r>
              <a:rPr lang="en-US" altLang="en-US" smtClean="0"/>
              <a:t>Fourth level</a:t>
            </a:r>
          </a:p>
          <a:p>
            <a:pPr lvl="3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5138" y="1444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2785782-77DE-4373-81CD-4B83F011B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Oval 10"/>
          <p:cNvSpPr>
            <a:spLocks noChangeArrowheads="1"/>
          </p:cNvSpPr>
          <p:nvPr userDrawn="1"/>
        </p:nvSpPr>
        <p:spPr bwMode="auto">
          <a:xfrm>
            <a:off x="4433888" y="6099175"/>
            <a:ext cx="368300" cy="3683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569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endParaRPr lang="en-US" altLang="en-US" b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5" r:id="rId3"/>
    <p:sldLayoutId id="2147484409" r:id="rId4"/>
    <p:sldLayoutId id="2147484410" r:id="rId5"/>
    <p:sldLayoutId id="2147484411" r:id="rId6"/>
    <p:sldLayoutId id="2147484422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D4D4D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rgbClr val="4D4D4D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3200" kern="120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800" kern="120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2400" kern="120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000" kern="120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pcestaskforce.weebly.com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95" y="1202551"/>
            <a:ext cx="889989" cy="1204452"/>
          </a:xfrm>
          <a:prstGeom prst="rect">
            <a:avLst/>
          </a:prstGeom>
        </p:spPr>
      </p:pic>
      <p:pic>
        <p:nvPicPr>
          <p:cNvPr id="16387" name="Picture 21" descr="Backgro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" y="5934044"/>
            <a:ext cx="9144000" cy="92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" y="6194610"/>
            <a:ext cx="9143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  <a:defRPr sz="32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–"/>
              <a:defRPr sz="28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–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solidFill>
                <a:srgbClr val="808080"/>
              </a:solidFill>
              <a:latin typeface="+mj-lt"/>
            </a:endParaRP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0" dirty="0" smtClean="0">
                <a:solidFill>
                  <a:schemeClr val="bg1"/>
                </a:solidFill>
                <a:latin typeface="+mj-lt"/>
              </a:rPr>
              <a:t>March 9, 2015</a:t>
            </a:r>
            <a:endParaRPr lang="en-US" altLang="en-US" sz="15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92" name="Rectangle 34"/>
          <p:cNvSpPr>
            <a:spLocks/>
          </p:cNvSpPr>
          <p:nvPr/>
        </p:nvSpPr>
        <p:spPr bwMode="auto">
          <a:xfrm>
            <a:off x="1" y="34126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  <a:defRPr sz="32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–"/>
              <a:defRPr sz="28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–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dirty="0" smtClean="0">
                <a:solidFill>
                  <a:srgbClr val="F0720A"/>
                </a:solidFill>
              </a:rPr>
              <a:t>Best Practice Themes</a:t>
            </a:r>
            <a:endParaRPr lang="en-US" altLang="en-US" dirty="0">
              <a:solidFill>
                <a:srgbClr val="F0720A"/>
              </a:solidFill>
            </a:endParaRPr>
          </a:p>
        </p:txBody>
      </p:sp>
      <p:pic>
        <p:nvPicPr>
          <p:cNvPr id="10" name="Picture 21" descr="Backgro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6"/>
            <a:ext cx="9144000" cy="12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4"/>
          <p:cNvSpPr>
            <a:spLocks/>
          </p:cNvSpPr>
          <p:nvPr/>
        </p:nvSpPr>
        <p:spPr bwMode="auto">
          <a:xfrm>
            <a:off x="-210" y="22696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  <a:defRPr sz="32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–"/>
              <a:defRPr sz="28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charset="0"/>
              <a:buChar char="–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Franklin County Task Force on the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Psychiatric and Emergency System (PCES)</a:t>
            </a:r>
            <a:endParaRPr lang="en-US" alt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386" name="Picture 24" descr="GCG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59" y="5102615"/>
            <a:ext cx="2143043" cy="5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2" y="95175"/>
            <a:ext cx="8686800" cy="1143000"/>
          </a:xfrm>
        </p:spPr>
        <p:txBody>
          <a:bodyPr/>
          <a:lstStyle/>
          <a:p>
            <a:r>
              <a:rPr lang="en-US" dirty="0" err="1" smtClean="0"/>
              <a:t>Telepsychiatry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2" y="1132705"/>
            <a:ext cx="8167645" cy="397165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Allows psychiatrist to communicate with individuals via secure webcam link</a:t>
            </a:r>
          </a:p>
          <a:p>
            <a:pPr lvl="0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Helpful for rural areas that lack onsite emergency psychiatrists</a:t>
            </a:r>
          </a:p>
          <a:p>
            <a:pPr lvl="0">
              <a:spcBef>
                <a:spcPts val="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0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Community:</a:t>
            </a:r>
            <a:r>
              <a:rPr lang="en-US" dirty="0"/>
              <a:t> </a:t>
            </a:r>
            <a:r>
              <a:rPr lang="en-US" dirty="0" smtClean="0"/>
              <a:t>Phoenix, AZ</a:t>
            </a:r>
            <a:br>
              <a:rPr lang="en-US" dirty="0" smtClean="0"/>
            </a:br>
            <a:r>
              <a:rPr lang="en-US" sz="3000" dirty="0" smtClean="0">
                <a:solidFill>
                  <a:srgbClr val="F0720A"/>
                </a:solidFill>
              </a:rPr>
              <a:t>Banner </a:t>
            </a:r>
            <a:r>
              <a:rPr lang="en-US" sz="3000" dirty="0">
                <a:solidFill>
                  <a:srgbClr val="F0720A"/>
                </a:solidFill>
              </a:rPr>
              <a:t>Psychiatric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50" y="1540042"/>
            <a:ext cx="8280400" cy="424923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ocated </a:t>
            </a:r>
            <a:r>
              <a:rPr lang="en-US" sz="2000" dirty="0"/>
              <a:t>on </a:t>
            </a:r>
            <a:r>
              <a:rPr lang="en-US" sz="2000" dirty="0" smtClean="0"/>
              <a:t>grounds </a:t>
            </a:r>
            <a:r>
              <a:rPr lang="en-US" sz="2000" dirty="0"/>
              <a:t>of Banner Behavioral Health </a:t>
            </a:r>
            <a:r>
              <a:rPr lang="en-US" sz="2000" dirty="0" smtClean="0"/>
              <a:t>Hospital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rovides </a:t>
            </a:r>
            <a:r>
              <a:rPr lang="en-US" sz="2000" dirty="0"/>
              <a:t>crisis intervention services </a:t>
            </a:r>
            <a:r>
              <a:rPr lang="en-US" sz="2000" dirty="0" smtClean="0"/>
              <a:t>24/7 for </a:t>
            </a:r>
            <a:r>
              <a:rPr lang="en-US" sz="2000" dirty="0"/>
              <a:t>adults in Maricopa County, with statewide referrals </a:t>
            </a:r>
            <a:r>
              <a:rPr lang="en-US" sz="2000" dirty="0" smtClean="0"/>
              <a:t>through Banner </a:t>
            </a:r>
            <a:r>
              <a:rPr lang="en-US" sz="2000" dirty="0"/>
              <a:t>Regional Patient Placement </a:t>
            </a:r>
            <a:r>
              <a:rPr lang="en-US" sz="2000" dirty="0" smtClean="0"/>
              <a:t>Office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Adult </a:t>
            </a:r>
            <a:r>
              <a:rPr lang="en-US" sz="2000" dirty="0"/>
              <a:t>patients in crisis </a:t>
            </a:r>
            <a:r>
              <a:rPr lang="en-US" sz="2000" dirty="0" smtClean="0"/>
              <a:t>admitted </a:t>
            </a:r>
            <a:r>
              <a:rPr lang="en-US" sz="2000" dirty="0"/>
              <a:t>to </a:t>
            </a:r>
            <a:r>
              <a:rPr lang="en-US" sz="2000" dirty="0" smtClean="0"/>
              <a:t>Center </a:t>
            </a:r>
            <a:r>
              <a:rPr lang="en-US" sz="2000" dirty="0"/>
              <a:t>for assessment, rather than being held for hours or days in a hospital emergency or inpatient room until they can be seen by qualified </a:t>
            </a:r>
            <a:r>
              <a:rPr lang="en-US" sz="2000" dirty="0" smtClean="0"/>
              <a:t>professionals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Banner </a:t>
            </a:r>
            <a:r>
              <a:rPr lang="en-US" sz="2000" dirty="0"/>
              <a:t>Psychiatric Center staff </a:t>
            </a:r>
            <a:r>
              <a:rPr lang="en-US" sz="2000" dirty="0" smtClean="0"/>
              <a:t>responsible </a:t>
            </a:r>
            <a:r>
              <a:rPr lang="en-US" sz="2000" dirty="0"/>
              <a:t>for authorizing </a:t>
            </a:r>
            <a:r>
              <a:rPr lang="en-US" sz="2000" dirty="0" smtClean="0"/>
              <a:t>services: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Inpatient </a:t>
            </a:r>
            <a:r>
              <a:rPr lang="en-US" sz="1800" dirty="0"/>
              <a:t>hospitalization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Crisis </a:t>
            </a:r>
            <a:r>
              <a:rPr lang="en-US" sz="1800" dirty="0"/>
              <a:t>respite in the community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Use </a:t>
            </a:r>
            <a:r>
              <a:rPr lang="en-US" sz="1800" dirty="0"/>
              <a:t>of crisis associates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Access </a:t>
            </a:r>
            <a:r>
              <a:rPr lang="en-US" sz="1800" dirty="0"/>
              <a:t>to basic needs items such as medications, food, and other assistance.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Banner </a:t>
            </a:r>
            <a:r>
              <a:rPr lang="en-US" sz="1800" dirty="0"/>
              <a:t>Psychiatric Center staff </a:t>
            </a:r>
            <a:r>
              <a:rPr lang="en-US" sz="1800" dirty="0" smtClean="0"/>
              <a:t>provide </a:t>
            </a:r>
            <a:r>
              <a:rPr lang="en-US" sz="1800" dirty="0"/>
              <a:t>referrals to ongoing mental health services and other community resources. </a:t>
            </a:r>
          </a:p>
        </p:txBody>
      </p:sp>
      <p:pic>
        <p:nvPicPr>
          <p:cNvPr id="6146" name="Picture 2" descr="http://arunaproject.com/wp-content/uploads/2014/07/phoenixaz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22" y="224422"/>
            <a:ext cx="1938555" cy="12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Community:</a:t>
            </a:r>
            <a:r>
              <a:rPr lang="en-US" dirty="0"/>
              <a:t> </a:t>
            </a:r>
            <a:r>
              <a:rPr lang="en-US" dirty="0" smtClean="0"/>
              <a:t>Phoenix, AZ</a:t>
            </a:r>
            <a:br>
              <a:rPr lang="en-US" dirty="0" smtClean="0"/>
            </a:br>
            <a:r>
              <a:rPr lang="en-US" sz="3000" dirty="0" smtClean="0">
                <a:solidFill>
                  <a:srgbClr val="F0720A"/>
                </a:solidFill>
              </a:rPr>
              <a:t>Banner </a:t>
            </a:r>
            <a:r>
              <a:rPr lang="en-US" sz="3000" dirty="0">
                <a:solidFill>
                  <a:srgbClr val="F0720A"/>
                </a:solidFill>
              </a:rPr>
              <a:t>Psychiatric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02" y="1713297"/>
            <a:ext cx="7762775" cy="4249236"/>
          </a:xfrm>
        </p:spPr>
        <p:txBody>
          <a:bodyPr/>
          <a:lstStyle/>
          <a:p>
            <a:pPr marL="0" lvl="1" indent="0">
              <a:buNone/>
            </a:pPr>
            <a:r>
              <a:rPr lang="en-US" sz="2200" u="sng" dirty="0" smtClean="0">
                <a:solidFill>
                  <a:srgbClr val="F0720A"/>
                </a:solidFill>
              </a:rPr>
              <a:t>Development </a:t>
            </a:r>
            <a:r>
              <a:rPr lang="en-US" sz="2200" u="sng" dirty="0">
                <a:solidFill>
                  <a:srgbClr val="F0720A"/>
                </a:solidFill>
              </a:rPr>
              <a:t>of the new care model involved </a:t>
            </a:r>
            <a:r>
              <a:rPr lang="en-US" sz="2200" u="sng" dirty="0" smtClean="0">
                <a:solidFill>
                  <a:srgbClr val="F0720A"/>
                </a:solidFill>
              </a:rPr>
              <a:t>six-step </a:t>
            </a:r>
            <a:r>
              <a:rPr lang="en-US" sz="2200" u="sng" dirty="0">
                <a:solidFill>
                  <a:srgbClr val="F0720A"/>
                </a:solidFill>
              </a:rPr>
              <a:t>process: </a:t>
            </a:r>
            <a:endParaRPr lang="en-US" sz="2200" u="sng" dirty="0" smtClean="0">
              <a:solidFill>
                <a:srgbClr val="F0720A"/>
              </a:solidFill>
            </a:endParaRPr>
          </a:p>
          <a:p>
            <a:pPr marL="0" lvl="1" indent="0">
              <a:buNone/>
            </a:pPr>
            <a:r>
              <a:rPr lang="en-US" sz="2100" dirty="0" smtClean="0"/>
              <a:t>1</a:t>
            </a:r>
            <a:r>
              <a:rPr lang="en-US" sz="2100" dirty="0"/>
              <a:t>. </a:t>
            </a:r>
            <a:r>
              <a:rPr lang="en-US" sz="2100" dirty="0" smtClean="0"/>
              <a:t>Create </a:t>
            </a:r>
            <a:r>
              <a:rPr lang="en-US" sz="2100" dirty="0"/>
              <a:t>long-range plan and integrate behavioral health services into </a:t>
            </a:r>
            <a:r>
              <a:rPr lang="en-US" sz="2100" dirty="0" smtClean="0"/>
              <a:t>Regional </a:t>
            </a:r>
            <a:r>
              <a:rPr lang="en-US" sz="2100" dirty="0"/>
              <a:t>Patient Placement Office. </a:t>
            </a:r>
            <a:endParaRPr lang="en-US" sz="2100" dirty="0" smtClean="0"/>
          </a:p>
          <a:p>
            <a:pPr marL="0" lvl="1" indent="0">
              <a:buNone/>
            </a:pPr>
            <a:r>
              <a:rPr lang="en-US" sz="2100" dirty="0" smtClean="0"/>
              <a:t>2</a:t>
            </a:r>
            <a:r>
              <a:rPr lang="en-US" sz="2100" dirty="0"/>
              <a:t>. Build </a:t>
            </a:r>
            <a:r>
              <a:rPr lang="en-US" sz="2100" dirty="0" smtClean="0"/>
              <a:t>physical </a:t>
            </a:r>
            <a:r>
              <a:rPr lang="en-US" sz="2100" dirty="0"/>
              <a:t>facility for the Banner Psychiatric Center and devise program goals </a:t>
            </a:r>
            <a:r>
              <a:rPr lang="en-US" sz="2100" dirty="0" smtClean="0"/>
              <a:t>and services</a:t>
            </a:r>
            <a:r>
              <a:rPr lang="en-US" sz="2100" dirty="0"/>
              <a:t>. </a:t>
            </a:r>
            <a:endParaRPr lang="en-US" sz="2100" dirty="0" smtClean="0"/>
          </a:p>
          <a:p>
            <a:pPr marL="0" lvl="1" indent="0">
              <a:buNone/>
            </a:pPr>
            <a:r>
              <a:rPr lang="en-US" sz="2100" dirty="0" smtClean="0"/>
              <a:t>3</a:t>
            </a:r>
            <a:r>
              <a:rPr lang="en-US" sz="2100" dirty="0"/>
              <a:t>. Educate ED staff and develop a patient-flow process to </a:t>
            </a:r>
            <a:r>
              <a:rPr lang="en-US" sz="2100" dirty="0" smtClean="0"/>
              <a:t>center</a:t>
            </a:r>
            <a:r>
              <a:rPr lang="en-US" sz="2100" dirty="0"/>
              <a:t>. </a:t>
            </a:r>
            <a:endParaRPr lang="en-US" sz="2100" dirty="0" smtClean="0"/>
          </a:p>
          <a:p>
            <a:pPr marL="0" lvl="1" indent="0">
              <a:buNone/>
            </a:pPr>
            <a:r>
              <a:rPr lang="en-US" sz="2100" dirty="0" smtClean="0"/>
              <a:t>4</a:t>
            </a:r>
            <a:r>
              <a:rPr lang="en-US" sz="2100" dirty="0"/>
              <a:t>. Standardize ED processes related to behavioral health patients. </a:t>
            </a:r>
            <a:endParaRPr lang="en-US" sz="2100" dirty="0" smtClean="0"/>
          </a:p>
          <a:p>
            <a:pPr marL="0" lvl="1" indent="0">
              <a:buNone/>
            </a:pPr>
            <a:r>
              <a:rPr lang="en-US" sz="2100" dirty="0" smtClean="0"/>
              <a:t>5</a:t>
            </a:r>
            <a:r>
              <a:rPr lang="en-US" sz="2100" dirty="0"/>
              <a:t>. Implement and use telemedicine services. </a:t>
            </a:r>
            <a:endParaRPr lang="en-US" sz="2100" dirty="0" smtClean="0"/>
          </a:p>
          <a:p>
            <a:pPr marL="0" lvl="1" indent="0">
              <a:buNone/>
            </a:pPr>
            <a:r>
              <a:rPr lang="en-US" sz="2100" dirty="0" smtClean="0"/>
              <a:t>6</a:t>
            </a:r>
            <a:r>
              <a:rPr lang="en-US" sz="2100" dirty="0"/>
              <a:t>. Address </a:t>
            </a:r>
            <a:r>
              <a:rPr lang="en-US" sz="2100" dirty="0" smtClean="0"/>
              <a:t>needs </a:t>
            </a:r>
            <a:r>
              <a:rPr lang="en-US" sz="2100" dirty="0"/>
              <a:t>of behavioral health patients with comorbidity.</a:t>
            </a:r>
            <a:endParaRPr lang="en-US" sz="2100" dirty="0" smtClean="0"/>
          </a:p>
        </p:txBody>
      </p:sp>
      <p:pic>
        <p:nvPicPr>
          <p:cNvPr id="6146" name="Picture 2" descr="http://arunaproject.com/wp-content/uploads/2014/07/phoenixaz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22" y="224422"/>
            <a:ext cx="1938555" cy="12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9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Community:</a:t>
            </a:r>
            <a:r>
              <a:rPr lang="en-US" dirty="0"/>
              <a:t> </a:t>
            </a:r>
            <a:r>
              <a:rPr lang="en-US" dirty="0" smtClean="0"/>
              <a:t>St. Paul, MN</a:t>
            </a:r>
            <a:br>
              <a:rPr lang="en-US" dirty="0" smtClean="0"/>
            </a:br>
            <a:r>
              <a:rPr lang="en-US" sz="3000" dirty="0" smtClean="0">
                <a:solidFill>
                  <a:srgbClr val="F0720A"/>
                </a:solidFill>
              </a:rPr>
              <a:t>Mental Health Crisis Alliance</a:t>
            </a:r>
            <a:endParaRPr lang="en-US" sz="3000" dirty="0">
              <a:solidFill>
                <a:srgbClr val="F072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50" y="1540042"/>
            <a:ext cx="8280400" cy="424923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omprised </a:t>
            </a:r>
            <a:r>
              <a:rPr lang="en-US" sz="2400" dirty="0"/>
              <a:t>of 14 member organizations responsible for funding, facilitating and/or providing mental health </a:t>
            </a:r>
            <a:r>
              <a:rPr lang="en-US" sz="2400" dirty="0" smtClean="0"/>
              <a:t>services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/>
              <a:t>ROI  impact of </a:t>
            </a:r>
            <a:r>
              <a:rPr lang="en-US" sz="2400" dirty="0" smtClean="0"/>
              <a:t>community based </a:t>
            </a:r>
            <a:r>
              <a:rPr lang="en-US" sz="2400" dirty="0"/>
              <a:t>crisis stabilization services on healthcare </a:t>
            </a:r>
            <a:r>
              <a:rPr lang="en-US" sz="2400" dirty="0" smtClean="0"/>
              <a:t>utilization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Integration of service - under one roof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Phone </a:t>
            </a:r>
            <a:r>
              <a:rPr lang="en-US" sz="1600" dirty="0"/>
              <a:t>support 24 hours a day, 7 days a week at </a:t>
            </a:r>
            <a:r>
              <a:rPr lang="en-US" sz="1600" b="1" dirty="0" smtClean="0"/>
              <a:t>651-266-7900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Mobile </a:t>
            </a:r>
            <a:r>
              <a:rPr lang="en-US" sz="1600" dirty="0"/>
              <a:t>crisis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Mental </a:t>
            </a:r>
            <a:r>
              <a:rPr lang="en-US" sz="1600" dirty="0"/>
              <a:t>health crisis </a:t>
            </a:r>
            <a:r>
              <a:rPr lang="en-US" sz="1600" dirty="0" smtClean="0"/>
              <a:t>assessment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Access </a:t>
            </a:r>
            <a:r>
              <a:rPr lang="en-US" sz="1600" dirty="0"/>
              <a:t>to crisis psychiatry as </a:t>
            </a:r>
            <a:r>
              <a:rPr lang="en-US" sz="1600" dirty="0" smtClean="0"/>
              <a:t>necessary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Chemical </a:t>
            </a:r>
            <a:r>
              <a:rPr lang="en-US" sz="1600" dirty="0"/>
              <a:t>health </a:t>
            </a:r>
            <a:r>
              <a:rPr lang="en-US" sz="1600" dirty="0" smtClean="0"/>
              <a:t>screening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Peer support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Crisis </a:t>
            </a:r>
            <a:r>
              <a:rPr lang="en-US" sz="1600" dirty="0"/>
              <a:t>stabilization </a:t>
            </a:r>
            <a:r>
              <a:rPr lang="en-US" sz="1600" dirty="0" smtClean="0"/>
              <a:t>services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Family </a:t>
            </a:r>
            <a:r>
              <a:rPr lang="en-US" sz="1600" dirty="0"/>
              <a:t>education and </a:t>
            </a:r>
            <a:r>
              <a:rPr lang="en-US" sz="1600" dirty="0" smtClean="0"/>
              <a:t>support</a:t>
            </a:r>
          </a:p>
          <a:p>
            <a:pPr lvl="1">
              <a:spcBef>
                <a:spcPts val="0"/>
              </a:spcBef>
            </a:pPr>
            <a:endParaRPr lang="en-US" sz="1600" dirty="0" smtClean="0"/>
          </a:p>
        </p:txBody>
      </p:sp>
      <p:pic>
        <p:nvPicPr>
          <p:cNvPr id="2050" name="Picture 2" descr="http://www.lwvsp.org/Resources/Pictures/Mississippi-River-St-Paul-Minnes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80" y="320675"/>
            <a:ext cx="1609094" cy="10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C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57" y="3014492"/>
            <a:ext cx="3880086" cy="9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Backgro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8808"/>
            <a:ext cx="9144000" cy="252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97656" y="4222007"/>
            <a:ext cx="854868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sz="2800" dirty="0">
              <a:solidFill>
                <a:srgbClr val="FFCFAF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rgbClr val="FFCFAF"/>
                </a:solidFill>
              </a:rPr>
              <a:t>www.GallagherInc.com</a:t>
            </a:r>
            <a:endParaRPr lang="en-US" dirty="0">
              <a:solidFill>
                <a:srgbClr val="FFCFAF"/>
              </a:solidFill>
            </a:endParaRPr>
          </a:p>
          <a:p>
            <a:pPr algn="ctr" eaLnBrk="1" hangingPunct="1"/>
            <a:endParaRPr lang="en-US" dirty="0">
              <a:solidFill>
                <a:srgbClr val="FFCFAF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rgbClr val="FFCFAF"/>
                </a:solidFill>
              </a:rPr>
              <a:t>4400 N</a:t>
            </a:r>
            <a:r>
              <a:rPr lang="en-US" dirty="0">
                <a:solidFill>
                  <a:srgbClr val="FFCFAF"/>
                </a:solidFill>
              </a:rPr>
              <a:t>. High Street, </a:t>
            </a:r>
            <a:r>
              <a:rPr lang="en-US" dirty="0" smtClean="0">
                <a:solidFill>
                  <a:srgbClr val="FFCFAF"/>
                </a:solidFill>
              </a:rPr>
              <a:t>Suite208</a:t>
            </a:r>
            <a:endParaRPr lang="en-US" dirty="0">
              <a:solidFill>
                <a:srgbClr val="FFCFAF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rgbClr val="FFCFAF"/>
                </a:solidFill>
              </a:rPr>
              <a:t>Columbus, </a:t>
            </a:r>
            <a:r>
              <a:rPr lang="en-US" dirty="0">
                <a:solidFill>
                  <a:srgbClr val="FFCFAF"/>
                </a:solidFill>
              </a:rPr>
              <a:t>OH  </a:t>
            </a:r>
            <a:r>
              <a:rPr lang="en-US" dirty="0" smtClean="0">
                <a:solidFill>
                  <a:srgbClr val="FFCFAF"/>
                </a:solidFill>
              </a:rPr>
              <a:t>43214</a:t>
            </a:r>
            <a:endParaRPr lang="en-US" dirty="0">
              <a:solidFill>
                <a:srgbClr val="FFCFAF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FFCFAF"/>
                </a:solidFill>
              </a:rPr>
              <a:t>T: 614.854.9658</a:t>
            </a:r>
          </a:p>
          <a:p>
            <a:pPr eaLnBrk="1" hangingPunct="1"/>
            <a:endParaRPr lang="en-US" i="1" dirty="0">
              <a:solidFill>
                <a:srgbClr val="FFCFAF"/>
              </a:solidFill>
            </a:endParaRPr>
          </a:p>
          <a:p>
            <a:pPr eaLnBrk="1" hangingPunct="1"/>
            <a:endParaRPr lang="en-US" i="1" dirty="0">
              <a:solidFill>
                <a:srgbClr val="FFCFA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4068813"/>
            <a:ext cx="9144000" cy="306387"/>
          </a:xfrm>
          <a:prstGeom prst="rect">
            <a:avLst/>
          </a:prstGeom>
          <a:solidFill>
            <a:srgbClr val="EE8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93" y="514554"/>
            <a:ext cx="1556113" cy="1839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705" y="1117997"/>
            <a:ext cx="1483523" cy="78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PCES</a:t>
            </a:r>
            <a:endParaRPr lang="en-US" sz="45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2341" y="222711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5503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63" y="206545"/>
            <a:ext cx="8215162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Best Practices Review &amp; Themes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5789" y="1382619"/>
            <a:ext cx="8310785" cy="397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2700" kern="1200">
                <a:solidFill>
                  <a:srgbClr val="4D4D4D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800" kern="1200">
                <a:solidFill>
                  <a:srgbClr val="4D4D4D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000" kern="1200">
                <a:solidFill>
                  <a:srgbClr val="4D4D4D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D4D4D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review of existing literature </a:t>
            </a:r>
          </a:p>
          <a:p>
            <a:r>
              <a:rPr lang="en-US" sz="3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sources on </a:t>
            </a:r>
            <a:r>
              <a:rPr lang="en-US" sz="3000" b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www.pcestaskforce.weebly.com</a:t>
            </a:r>
            <a:endParaRPr lang="en-US" sz="3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Themes</a:t>
            </a:r>
          </a:p>
          <a:p>
            <a:pPr lvl="1"/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Comprehensive Psychiatric </a:t>
            </a:r>
            <a:b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Programs </a:t>
            </a: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(CPEP) or (PES)</a:t>
            </a:r>
          </a:p>
          <a:p>
            <a:pPr lvl="1"/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crisis units</a:t>
            </a:r>
          </a:p>
          <a:p>
            <a:pPr lvl="1"/>
            <a:r>
              <a:rPr lang="en-US" sz="24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Telepsychiatry</a:t>
            </a:r>
            <a:endParaRPr lang="en-US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care</a:t>
            </a:r>
          </a:p>
          <a:p>
            <a:pPr lvl="1"/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Community-based solutions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8468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83" y="149510"/>
            <a:ext cx="8280400" cy="1143000"/>
          </a:xfrm>
        </p:spPr>
        <p:txBody>
          <a:bodyPr/>
          <a:lstStyle/>
          <a:p>
            <a:pPr algn="l"/>
            <a:r>
              <a:rPr lang="en-US" dirty="0" smtClean="0"/>
              <a:t>Short term solutions to 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83" y="1224816"/>
            <a:ext cx="8280400" cy="4525963"/>
          </a:xfrm>
        </p:spPr>
        <p:txBody>
          <a:bodyPr/>
          <a:lstStyle/>
          <a:p>
            <a:r>
              <a:rPr lang="en-US" sz="2600" dirty="0" smtClean="0"/>
              <a:t>Psychiatric Emergency Services units </a:t>
            </a:r>
          </a:p>
          <a:p>
            <a:pPr lvl="1"/>
            <a:r>
              <a:rPr lang="en-US" sz="2000" dirty="0" smtClean="0"/>
              <a:t>Psychiatric consultant called to ED</a:t>
            </a:r>
          </a:p>
          <a:p>
            <a:pPr lvl="1"/>
            <a:r>
              <a:rPr lang="en-US" sz="2000" dirty="0" smtClean="0"/>
              <a:t>Self-contained PES within ED</a:t>
            </a:r>
          </a:p>
          <a:p>
            <a:pPr lvl="1"/>
            <a:r>
              <a:rPr lang="en-US" sz="2000" dirty="0" smtClean="0"/>
              <a:t>Separate </a:t>
            </a:r>
            <a:r>
              <a:rPr lang="en-US" sz="2000" dirty="0"/>
              <a:t>psychiatric </a:t>
            </a:r>
            <a:r>
              <a:rPr lang="en-US" sz="2000" dirty="0" smtClean="0"/>
              <a:t>ED in general hospital </a:t>
            </a:r>
          </a:p>
          <a:p>
            <a:pPr lvl="1"/>
            <a:r>
              <a:rPr lang="en-US" sz="2000" dirty="0" smtClean="0"/>
              <a:t>Freestanding </a:t>
            </a:r>
            <a:r>
              <a:rPr lang="en-US" sz="2000" dirty="0"/>
              <a:t>psychiatric </a:t>
            </a:r>
            <a:r>
              <a:rPr lang="en-US" sz="2000" dirty="0" smtClean="0"/>
              <a:t>ED</a:t>
            </a:r>
          </a:p>
          <a:p>
            <a:r>
              <a:rPr lang="en-US" sz="2600" dirty="0" smtClean="0"/>
              <a:t>Guidelines for psychiatric emergency care and use of restraints</a:t>
            </a:r>
          </a:p>
          <a:p>
            <a:r>
              <a:rPr lang="en-US" sz="2600" dirty="0" smtClean="0"/>
              <a:t>Use of impatient or acute care hallway instead of ED</a:t>
            </a:r>
          </a:p>
          <a:p>
            <a:r>
              <a:rPr lang="en-US" sz="2600" dirty="0" smtClean="0"/>
              <a:t>Advanced discharge planning – better management of in patient capacity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0661" y="5370664"/>
            <a:ext cx="307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>
                <a:solidFill>
                  <a:schemeClr val="bg1">
                    <a:lumMod val="50000"/>
                  </a:schemeClr>
                </a:solidFill>
              </a:rPr>
              <a:t>Source: USHHS Literature Review</a:t>
            </a:r>
            <a:endParaRPr lang="en-US" sz="1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83" y="149510"/>
            <a:ext cx="8280400" cy="1143000"/>
          </a:xfrm>
        </p:spPr>
        <p:txBody>
          <a:bodyPr/>
          <a:lstStyle/>
          <a:p>
            <a:pPr algn="l"/>
            <a:r>
              <a:rPr lang="en-US" dirty="0" smtClean="0"/>
              <a:t>Long term solutions to 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83" y="1224816"/>
            <a:ext cx="8280400" cy="4525963"/>
          </a:xfrm>
        </p:spPr>
        <p:txBody>
          <a:bodyPr/>
          <a:lstStyle/>
          <a:p>
            <a:r>
              <a:rPr lang="en-US" sz="2600" dirty="0" smtClean="0"/>
              <a:t>Reimbursement for </a:t>
            </a:r>
            <a:r>
              <a:rPr lang="en-US" sz="2600" dirty="0"/>
              <a:t>psychiatric </a:t>
            </a:r>
            <a:r>
              <a:rPr lang="en-US" sz="2600" dirty="0" smtClean="0"/>
              <a:t>services </a:t>
            </a:r>
            <a:r>
              <a:rPr lang="en-US" sz="1500" dirty="0" smtClean="0"/>
              <a:t>(e.g., </a:t>
            </a:r>
            <a:r>
              <a:rPr lang="en-US" sz="1500" dirty="0" err="1" smtClean="0"/>
              <a:t>Medicaidconsidering</a:t>
            </a:r>
            <a:r>
              <a:rPr lang="en-US" sz="1500" dirty="0" smtClean="0"/>
              <a:t> IMD-exclusion)</a:t>
            </a:r>
          </a:p>
          <a:p>
            <a:r>
              <a:rPr lang="en-US" sz="2600" dirty="0" smtClean="0"/>
              <a:t>Regional PES – handles all </a:t>
            </a:r>
            <a:r>
              <a:rPr lang="en-US" sz="2600" dirty="0"/>
              <a:t>psychiatric </a:t>
            </a:r>
            <a:r>
              <a:rPr lang="en-US" sz="2600" dirty="0" smtClean="0"/>
              <a:t>emergencies within a particular geographic area</a:t>
            </a:r>
          </a:p>
          <a:p>
            <a:r>
              <a:rPr lang="en-US" sz="2600" dirty="0" smtClean="0"/>
              <a:t>Improve coordination between EDs and community based mental health services</a:t>
            </a:r>
          </a:p>
          <a:p>
            <a:r>
              <a:rPr lang="en-US" sz="2600" dirty="0" smtClean="0"/>
              <a:t>Improve inpatient capacity/management</a:t>
            </a:r>
          </a:p>
          <a:p>
            <a:r>
              <a:rPr lang="en-US" sz="2600" dirty="0" smtClean="0"/>
              <a:t>Increase </a:t>
            </a:r>
            <a:r>
              <a:rPr lang="en-US" sz="2600" dirty="0"/>
              <a:t>m</a:t>
            </a:r>
            <a:r>
              <a:rPr lang="en-US" sz="2600" dirty="0" smtClean="0"/>
              <a:t>ental health training for physicians, nurses and law enforcement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0661" y="5370664"/>
            <a:ext cx="307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>
                <a:solidFill>
                  <a:schemeClr val="bg1">
                    <a:lumMod val="50000"/>
                  </a:schemeClr>
                </a:solidFill>
              </a:rPr>
              <a:t>Source: USHHS Literature Review</a:t>
            </a:r>
            <a:endParaRPr lang="en-US" sz="14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6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38"/>
            <a:ext cx="8686800" cy="1143000"/>
          </a:xfrm>
        </p:spPr>
        <p:txBody>
          <a:bodyPr/>
          <a:lstStyle/>
          <a:p>
            <a:pPr algn="l"/>
            <a:r>
              <a:rPr lang="en-US" sz="3200" dirty="0" smtClean="0"/>
              <a:t>Comprehensive Psychiatric </a:t>
            </a:r>
            <a:br>
              <a:rPr lang="en-US" sz="3200" dirty="0" smtClean="0"/>
            </a:br>
            <a:r>
              <a:rPr lang="en-US" sz="3200" dirty="0" smtClean="0"/>
              <a:t>Emergency Programs  (CPEP)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7783" y="1577254"/>
            <a:ext cx="6027514" cy="3927425"/>
          </a:xfrm>
        </p:spPr>
        <p:txBody>
          <a:bodyPr/>
          <a:lstStyle/>
          <a:p>
            <a:r>
              <a:rPr lang="en-US" sz="2400" dirty="0" smtClean="0"/>
              <a:t>Dedicated emergency psychiatric programs</a:t>
            </a:r>
          </a:p>
          <a:p>
            <a:r>
              <a:rPr lang="en-US" sz="2400" dirty="0" smtClean="0"/>
              <a:t>Typically staffed 24/7 with psychiatrists, </a:t>
            </a:r>
            <a:r>
              <a:rPr lang="en-US" sz="2400" dirty="0"/>
              <a:t>psychiatric </a:t>
            </a:r>
            <a:r>
              <a:rPr lang="en-US" sz="2400" dirty="0" smtClean="0"/>
              <a:t>nurse practitioners &amp; other mental health professionals</a:t>
            </a:r>
          </a:p>
          <a:p>
            <a:r>
              <a:rPr lang="en-US" sz="2400" dirty="0" smtClean="0"/>
              <a:t>Some free-standing CPEPs and some extension of healthcare facilities medical emergency department</a:t>
            </a:r>
          </a:p>
          <a:p>
            <a:r>
              <a:rPr lang="en-US" sz="2400" dirty="0" smtClean="0"/>
              <a:t>Typically present to CPEP if in danger to self or others</a:t>
            </a:r>
          </a:p>
          <a:p>
            <a:r>
              <a:rPr lang="en-US" sz="2400" dirty="0" smtClean="0"/>
              <a:t>Offers community-based solution</a:t>
            </a:r>
          </a:p>
          <a:p>
            <a:endParaRPr lang="en-US" sz="2400" dirty="0" smtClean="0"/>
          </a:p>
        </p:txBody>
      </p:sp>
      <p:pic>
        <p:nvPicPr>
          <p:cNvPr id="1026" name="Picture 2" descr="https://media.licdn.com/mpr/mpr/shrink_200_200/p/4/000/142/0e9/0ad8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88" y="1688248"/>
            <a:ext cx="1193764" cy="11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51082" y="4641476"/>
            <a:ext cx="209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Scott Zeller, MD</a:t>
            </a:r>
          </a:p>
          <a:p>
            <a:r>
              <a:rPr lang="en-US" sz="1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Chief of Psychiatric Emergency Services</a:t>
            </a:r>
          </a:p>
          <a:p>
            <a:r>
              <a:rPr lang="en-US" sz="1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Alameda County Medical Center</a:t>
            </a:r>
          </a:p>
          <a:p>
            <a:endParaRPr lang="en-US" sz="11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5308" y="1577254"/>
            <a:ext cx="2541122" cy="3957271"/>
          </a:xfrm>
          <a:prstGeom prst="rect">
            <a:avLst/>
          </a:prstGeom>
          <a:noFill/>
          <a:ln>
            <a:solidFill>
              <a:srgbClr val="F072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23658" y="2882012"/>
            <a:ext cx="22923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sz="16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good emergency psychiatric program can treat people in crisis and avoid hospitalization </a:t>
            </a:r>
          </a:p>
          <a:p>
            <a:pPr algn="ctr">
              <a:lnSpc>
                <a:spcPts val="2200"/>
              </a:lnSpc>
            </a:pPr>
            <a:r>
              <a:rPr lang="en-US" sz="16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70% of the time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.”</a:t>
            </a:r>
            <a:endParaRPr lang="en-US" sz="2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3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83433066"/>
              </p:ext>
            </p:extLst>
          </p:nvPr>
        </p:nvGraphicFramePr>
        <p:xfrm>
          <a:off x="787855" y="1406626"/>
          <a:ext cx="69943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3738"/>
            <a:ext cx="8686800" cy="1143000"/>
          </a:xfrm>
        </p:spPr>
        <p:txBody>
          <a:bodyPr/>
          <a:lstStyle/>
          <a:p>
            <a:pPr algn="l"/>
            <a:r>
              <a:rPr lang="en-US" sz="3200" dirty="0" smtClean="0"/>
              <a:t>Comprehensive Psychiatric </a:t>
            </a:r>
            <a:br>
              <a:rPr lang="en-US" sz="3200" dirty="0" smtClean="0"/>
            </a:br>
            <a:r>
              <a:rPr lang="en-US" sz="3200" dirty="0" smtClean="0"/>
              <a:t>Emergency Programs  (CPEP)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5455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54071" y="1609824"/>
            <a:ext cx="7512184" cy="3866949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200 CPEPs operating in the US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/>
              <a:t>81% of doctors believe regional CPEPs would be better than the current system of boarding </a:t>
            </a:r>
            <a:r>
              <a:rPr lang="en-US" sz="2800" dirty="0" smtClean="0"/>
              <a:t>patients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(Source: American College of Emergency Physicians 2008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500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71% of patients treated in emergency psychiatric programs avoid hospitalization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89823" y="31223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4D4D4D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3200" b="0" dirty="0" smtClean="0"/>
              <a:t>Comprehensive Psychiatric </a:t>
            </a:r>
            <a:br>
              <a:rPr lang="en-US" sz="3200" b="0" dirty="0" smtClean="0"/>
            </a:br>
            <a:r>
              <a:rPr lang="en-US" sz="3200" b="0" dirty="0" smtClean="0"/>
              <a:t>Emergency Programs  (CPEP)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330835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11822" y="1869707"/>
            <a:ext cx="7512184" cy="3866949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Cost-efficient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Improves emergency experience for psychiatric and non-psychiatric patients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Ensures </a:t>
            </a:r>
            <a:r>
              <a:rPr lang="en-US" sz="2800" dirty="0"/>
              <a:t>psychiatric </a:t>
            </a:r>
            <a:r>
              <a:rPr lang="en-US" sz="2800" dirty="0" smtClean="0"/>
              <a:t>patients quickly receive the care they need in appropriate setting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Frees up valuable emergency beds</a:t>
            </a:r>
            <a:endParaRPr lang="en-US" sz="28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2800" dirty="0" smtClean="0"/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427743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4D4D4D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3200" b="0" dirty="0" smtClean="0"/>
              <a:t>Comprehensive Psychiatric </a:t>
            </a:r>
            <a:br>
              <a:rPr lang="en-US" sz="3200" b="0" dirty="0" smtClean="0"/>
            </a:br>
            <a:r>
              <a:rPr lang="en-US" sz="3200" b="0" dirty="0" smtClean="0"/>
              <a:t>Emergency Programs  (CPEP)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568130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2" y="95175"/>
            <a:ext cx="8686800" cy="1143000"/>
          </a:xfrm>
        </p:spPr>
        <p:txBody>
          <a:bodyPr/>
          <a:lstStyle/>
          <a:p>
            <a:r>
              <a:rPr lang="en-US" sz="3600" dirty="0" smtClean="0"/>
              <a:t>Mobile Crisis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90" y="1242291"/>
            <a:ext cx="8310785" cy="397165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emergency services who are not able or willing to travel to receive treatment</a:t>
            </a:r>
          </a:p>
          <a:p>
            <a:pPr lvl="0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into community to perform assessments and sometimes administer medications to those undergoing psychiatric crisis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up on patients recently discharged after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crisis</a:t>
            </a:r>
          </a:p>
          <a:p>
            <a:pPr lvl="0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closely with law enforcement</a:t>
            </a:r>
          </a:p>
          <a:p>
            <a:pPr lvl="0"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 reduce number of visits to ED</a:t>
            </a:r>
          </a:p>
          <a:p>
            <a:pPr lvl="0">
              <a:spcBef>
                <a:spcPts val="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42370" y="6059662"/>
            <a:ext cx="1237805" cy="694935"/>
            <a:chOff x="7142370" y="6059662"/>
            <a:chExt cx="1237805" cy="694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70" y="6059662"/>
              <a:ext cx="513499" cy="6949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58593" y="6218507"/>
              <a:ext cx="821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PCES</a:t>
              </a:r>
              <a:endPara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85034" y="6130130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63248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12876</TotalTime>
  <Words>756</Words>
  <Application>Microsoft Office PowerPoint</Application>
  <PresentationFormat>On-screen Show (4:3)</PresentationFormat>
  <Paragraphs>130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Best Practices Review &amp; Themes </vt:lpstr>
      <vt:lpstr>Short term solutions to boarding</vt:lpstr>
      <vt:lpstr>Long term solutions to boarding</vt:lpstr>
      <vt:lpstr>Comprehensive Psychiatric  Emergency Programs  (CPEP)</vt:lpstr>
      <vt:lpstr>Comprehensive Psychiatric  Emergency Programs  (CPEP)</vt:lpstr>
      <vt:lpstr>PowerPoint Presentation</vt:lpstr>
      <vt:lpstr>PowerPoint Presentation</vt:lpstr>
      <vt:lpstr>Mobile Crisis Units</vt:lpstr>
      <vt:lpstr>Telepsychiatry</vt:lpstr>
      <vt:lpstr>Community: Phoenix, AZ Banner Psychiatric Center </vt:lpstr>
      <vt:lpstr>Community: Phoenix, AZ Banner Psychiatric Center </vt:lpstr>
      <vt:lpstr>Community: St. Paul, MN Mental Health Crisis Alliance</vt:lpstr>
      <vt:lpstr>PowerPoint Presentation</vt:lpstr>
    </vt:vector>
  </TitlesOfParts>
  <Company>Base Art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Rohrbach</dc:creator>
  <cp:lastModifiedBy>Hewlett-Packard Company</cp:lastModifiedBy>
  <cp:revision>670</cp:revision>
  <cp:lastPrinted>2014-11-02T16:43:50Z</cp:lastPrinted>
  <dcterms:created xsi:type="dcterms:W3CDTF">2008-07-11T20:17:37Z</dcterms:created>
  <dcterms:modified xsi:type="dcterms:W3CDTF">2015-03-22T16:49:31Z</dcterms:modified>
</cp:coreProperties>
</file>